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Public Sans" pitchFamily="2" charset="77"/>
      <p:regular r:id="rId9"/>
    </p:embeddedFont>
    <p:embeddedFont>
      <p:font typeface="Public Sans Bold" pitchFamily="2" charset="77"/>
      <p:regular r:id="rId10"/>
    </p:embeddedFont>
    <p:embeddedFont>
      <p:font typeface="Public Sans Medium" pitchFamily="2" charset="77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26" autoAdjust="0"/>
  </p:normalViewPr>
  <p:slideViewPr>
    <p:cSldViewPr>
      <p:cViewPr varScale="1">
        <p:scale>
          <a:sx n="80" d="100"/>
          <a:sy n="80" d="100"/>
        </p:scale>
        <p:origin x="38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jpeg>
</file>

<file path=ppt/media/image10.svg>
</file>

<file path=ppt/media/image11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622582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243436" y="334548"/>
            <a:ext cx="13532081" cy="2125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Credit Risk Modeling Using Machine Learning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77959" y="2598133"/>
            <a:ext cx="13263035" cy="4166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3939" b="1" spc="-32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Presented by :</a:t>
            </a:r>
          </a:p>
          <a:p>
            <a:pPr algn="ctr">
              <a:lnSpc>
                <a:spcPts val="2186"/>
              </a:lnSpc>
            </a:pPr>
            <a:endParaRPr lang="en-US" sz="3939" b="1" spc="-32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186"/>
              </a:lnSpc>
            </a:pPr>
            <a:endParaRPr lang="en-US" sz="3939" b="1" spc="-32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571"/>
              </a:lnSpc>
            </a:pPr>
            <a:r>
              <a:rPr lang="en-US" sz="3339" b="1" spc="-27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Mehul Pathak (E22CSEU1253)</a:t>
            </a:r>
          </a:p>
          <a:p>
            <a:pPr algn="ctr">
              <a:lnSpc>
                <a:spcPts val="2571"/>
              </a:lnSpc>
            </a:pPr>
            <a:endParaRPr lang="en-US" sz="3339" b="1" spc="-27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571"/>
              </a:lnSpc>
            </a:pPr>
            <a:r>
              <a:rPr lang="en-US" sz="3339" b="1" spc="-27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Urvi Chawla (E22CSEU1247)</a:t>
            </a:r>
          </a:p>
          <a:p>
            <a:pPr algn="ctr">
              <a:lnSpc>
                <a:spcPts val="2571"/>
              </a:lnSpc>
            </a:pPr>
            <a:endParaRPr lang="en-US" sz="3339" b="1" spc="-27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571"/>
              </a:lnSpc>
            </a:pPr>
            <a:r>
              <a:rPr lang="en-US" sz="3339" b="1" spc="-27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Aryan Niranjan (E22CSEU1250)</a:t>
            </a:r>
          </a:p>
          <a:p>
            <a:pPr algn="ctr">
              <a:lnSpc>
                <a:spcPts val="2571"/>
              </a:lnSpc>
            </a:pPr>
            <a:endParaRPr lang="en-US" sz="3339" b="1" spc="-27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571"/>
              </a:lnSpc>
            </a:pPr>
            <a:r>
              <a:rPr lang="en-US" sz="3339" b="1" spc="-27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Varun Pathak (E22CSEU1257)</a:t>
            </a:r>
          </a:p>
          <a:p>
            <a:pPr algn="ctr">
              <a:lnSpc>
                <a:spcPts val="2571"/>
              </a:lnSpc>
            </a:pPr>
            <a:endParaRPr lang="en-US" sz="3339" b="1" spc="-27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2571"/>
              </a:lnSpc>
            </a:pPr>
            <a:r>
              <a:rPr lang="en-US" sz="3339" b="1" spc="-273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Prabhav Khanduri (E22CSEU1759)</a:t>
            </a:r>
          </a:p>
          <a:p>
            <a:pPr marL="0" lvl="0" indent="0" algn="ctr">
              <a:lnSpc>
                <a:spcPts val="2186"/>
              </a:lnSpc>
              <a:spcBef>
                <a:spcPct val="0"/>
              </a:spcBef>
            </a:pPr>
            <a:endParaRPr lang="en-US" sz="3339" b="1" spc="-273">
              <a:solidFill>
                <a:srgbClr val="3A855D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6" y="1351924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1528515"/>
            <a:ext cx="10627176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63918" y="2667876"/>
            <a:ext cx="13360164" cy="636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050"/>
              </a:lnSpc>
              <a:buFont typeface="Arial"/>
              <a:buChar char="•"/>
            </a:pPr>
            <a:r>
              <a:rPr lang="en-US" sz="3000" b="1" spc="179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What is Credit Risk Modeling?</a:t>
            </a:r>
          </a:p>
          <a:p>
            <a:pPr marL="1126195" lvl="2" indent="-375398" algn="just">
              <a:lnSpc>
                <a:spcPts val="3520"/>
              </a:lnSpc>
              <a:buFont typeface="Arial"/>
              <a:buChar char="⚬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Process of assessing the likelihood of a borrower defaulting on their loan.</a:t>
            </a:r>
          </a:p>
          <a:p>
            <a:pPr algn="just">
              <a:lnSpc>
                <a:spcPts val="3520"/>
              </a:lnSpc>
            </a:pPr>
            <a:endParaRPr lang="en-US" sz="2608" b="1" spc="156">
              <a:solidFill>
                <a:srgbClr val="F1F0EC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  <a:p>
            <a:pPr marL="647700" lvl="1" indent="-323850" algn="just">
              <a:lnSpc>
                <a:spcPts val="4050"/>
              </a:lnSpc>
              <a:buFont typeface="Arial"/>
              <a:buChar char="•"/>
            </a:pPr>
            <a:r>
              <a:rPr lang="en-US" sz="3000" b="1" spc="179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Why Does it Matter?</a:t>
            </a:r>
          </a:p>
          <a:p>
            <a:pPr marL="1126195" lvl="2" indent="-375398" algn="just">
              <a:lnSpc>
                <a:spcPts val="3520"/>
              </a:lnSpc>
              <a:buFont typeface="Arial"/>
              <a:buChar char="⚬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Protects banks from high-risk lending decisions.</a:t>
            </a:r>
          </a:p>
          <a:p>
            <a:pPr marL="1126195" lvl="2" indent="-375398" algn="just">
              <a:lnSpc>
                <a:spcPts val="3520"/>
              </a:lnSpc>
              <a:buFont typeface="Arial"/>
              <a:buChar char="⚬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Promotes financial stability.</a:t>
            </a:r>
          </a:p>
          <a:p>
            <a:pPr algn="just">
              <a:lnSpc>
                <a:spcPts val="3520"/>
              </a:lnSpc>
            </a:pPr>
            <a:endParaRPr lang="en-US" sz="2608" b="1" spc="156">
              <a:solidFill>
                <a:srgbClr val="F1F0EC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  <a:p>
            <a:pPr marL="647700" lvl="1" indent="-323850" algn="just">
              <a:lnSpc>
                <a:spcPts val="4050"/>
              </a:lnSpc>
              <a:buFont typeface="Arial"/>
              <a:buChar char="•"/>
            </a:pPr>
            <a:r>
              <a:rPr lang="en-US" sz="3000" b="1" spc="179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Objective:</a:t>
            </a:r>
          </a:p>
          <a:p>
            <a:pPr marL="1126195" lvl="2" indent="-375398" algn="just">
              <a:lnSpc>
                <a:spcPts val="3520"/>
              </a:lnSpc>
              <a:buFont typeface="Arial"/>
              <a:buChar char="⚬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Develop a machine learning model to classify borrowers into one of four risk categories:</a:t>
            </a:r>
          </a:p>
          <a:p>
            <a:pPr marL="1689292" lvl="3" indent="-422323" algn="just">
              <a:lnSpc>
                <a:spcPts val="3520"/>
              </a:lnSpc>
              <a:buFont typeface="Arial"/>
              <a:buChar char="￭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P1 (Good Customer): Highly reliable.</a:t>
            </a:r>
          </a:p>
          <a:p>
            <a:pPr marL="1689292" lvl="3" indent="-422323" algn="just">
              <a:lnSpc>
                <a:spcPts val="3520"/>
              </a:lnSpc>
              <a:buFont typeface="Arial"/>
              <a:buChar char="￭"/>
            </a:pPr>
            <a:r>
              <a:rPr lang="en-US" sz="2608" b="1" spc="156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P2, P3, P4: Gradual increase in risk levels.</a:t>
            </a:r>
          </a:p>
          <a:p>
            <a:pPr marL="0" lvl="0" indent="0" algn="just">
              <a:lnSpc>
                <a:spcPts val="3520"/>
              </a:lnSpc>
              <a:spcBef>
                <a:spcPct val="0"/>
              </a:spcBef>
            </a:pPr>
            <a:endParaRPr lang="en-US" sz="2608" b="1" spc="156">
              <a:solidFill>
                <a:srgbClr val="F1F0EC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15608" y="1333535"/>
            <a:ext cx="16256784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Challenges Faced by Banks in Lending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66825" y="4704011"/>
            <a:ext cx="3526301" cy="3523961"/>
            <a:chOff x="0" y="0"/>
            <a:chExt cx="987634" cy="98697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87634" cy="986979"/>
            </a:xfrm>
            <a:custGeom>
              <a:avLst/>
              <a:gdLst/>
              <a:ahLst/>
              <a:cxnLst/>
              <a:rect l="l" t="t" r="r" b="b"/>
              <a:pathLst>
                <a:path w="987634" h="986979">
                  <a:moveTo>
                    <a:pt x="32932" y="0"/>
                  </a:moveTo>
                  <a:lnTo>
                    <a:pt x="954702" y="0"/>
                  </a:lnTo>
                  <a:cubicBezTo>
                    <a:pt x="963436" y="0"/>
                    <a:pt x="971813" y="3470"/>
                    <a:pt x="977989" y="9646"/>
                  </a:cubicBezTo>
                  <a:cubicBezTo>
                    <a:pt x="984165" y="15822"/>
                    <a:pt x="987634" y="24198"/>
                    <a:pt x="987634" y="32932"/>
                  </a:cubicBezTo>
                  <a:lnTo>
                    <a:pt x="987634" y="954047"/>
                  </a:lnTo>
                  <a:cubicBezTo>
                    <a:pt x="987634" y="962781"/>
                    <a:pt x="984165" y="971157"/>
                    <a:pt x="977989" y="977333"/>
                  </a:cubicBezTo>
                  <a:cubicBezTo>
                    <a:pt x="971813" y="983509"/>
                    <a:pt x="963436" y="986979"/>
                    <a:pt x="954702" y="986979"/>
                  </a:cubicBezTo>
                  <a:lnTo>
                    <a:pt x="32932" y="986979"/>
                  </a:lnTo>
                  <a:cubicBezTo>
                    <a:pt x="24198" y="986979"/>
                    <a:pt x="15822" y="983509"/>
                    <a:pt x="9646" y="977333"/>
                  </a:cubicBezTo>
                  <a:cubicBezTo>
                    <a:pt x="3470" y="971157"/>
                    <a:pt x="0" y="962781"/>
                    <a:pt x="0" y="954047"/>
                  </a:cubicBezTo>
                  <a:lnTo>
                    <a:pt x="0" y="32932"/>
                  </a:lnTo>
                  <a:cubicBezTo>
                    <a:pt x="0" y="24198"/>
                    <a:pt x="3470" y="15822"/>
                    <a:pt x="9646" y="9646"/>
                  </a:cubicBezTo>
                  <a:cubicBezTo>
                    <a:pt x="15822" y="3470"/>
                    <a:pt x="24198" y="0"/>
                    <a:pt x="32932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987634" cy="901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71318" y="4819102"/>
            <a:ext cx="3117314" cy="293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3"/>
              </a:lnSpc>
            </a:pPr>
            <a:r>
              <a:rPr lang="en-US" sz="2462" b="1" spc="147">
                <a:solidFill>
                  <a:srgbClr val="F1F0EC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Subjectivity in Decisions</a:t>
            </a:r>
          </a:p>
          <a:p>
            <a:pPr algn="ctr">
              <a:lnSpc>
                <a:spcPts val="3323"/>
              </a:lnSpc>
            </a:pPr>
            <a:r>
              <a:rPr lang="en-US" sz="2462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 </a:t>
            </a:r>
          </a:p>
          <a:p>
            <a:pPr marL="0" lvl="0" indent="0" algn="ctr">
              <a:lnSpc>
                <a:spcPts val="3323"/>
              </a:lnSpc>
              <a:spcBef>
                <a:spcPct val="0"/>
              </a:spcBef>
            </a:pPr>
            <a:r>
              <a:rPr lang="en-US" sz="2462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Manual processes often lead to inconsistent risk evaluations.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26501" y="4704011"/>
            <a:ext cx="3768359" cy="3523961"/>
            <a:chOff x="0" y="0"/>
            <a:chExt cx="1055429" cy="9869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5429" cy="986979"/>
            </a:xfrm>
            <a:custGeom>
              <a:avLst/>
              <a:gdLst/>
              <a:ahLst/>
              <a:cxnLst/>
              <a:rect l="l" t="t" r="r" b="b"/>
              <a:pathLst>
                <a:path w="1055429" h="986979">
                  <a:moveTo>
                    <a:pt x="30817" y="0"/>
                  </a:moveTo>
                  <a:lnTo>
                    <a:pt x="1024612" y="0"/>
                  </a:lnTo>
                  <a:cubicBezTo>
                    <a:pt x="1041632" y="0"/>
                    <a:pt x="1055429" y="13797"/>
                    <a:pt x="1055429" y="30817"/>
                  </a:cubicBezTo>
                  <a:lnTo>
                    <a:pt x="1055429" y="956162"/>
                  </a:lnTo>
                  <a:cubicBezTo>
                    <a:pt x="1055429" y="973182"/>
                    <a:pt x="1041632" y="986979"/>
                    <a:pt x="1024612" y="986979"/>
                  </a:cubicBezTo>
                  <a:lnTo>
                    <a:pt x="30817" y="986979"/>
                  </a:lnTo>
                  <a:cubicBezTo>
                    <a:pt x="13797" y="986979"/>
                    <a:pt x="0" y="973182"/>
                    <a:pt x="0" y="956162"/>
                  </a:cubicBezTo>
                  <a:lnTo>
                    <a:pt x="0" y="30817"/>
                  </a:lnTo>
                  <a:cubicBezTo>
                    <a:pt x="0" y="13797"/>
                    <a:pt x="13797" y="0"/>
                    <a:pt x="30817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1055429" cy="901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228234" y="4704011"/>
            <a:ext cx="3736758" cy="3523961"/>
            <a:chOff x="0" y="0"/>
            <a:chExt cx="1046578" cy="9869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6578" cy="986979"/>
            </a:xfrm>
            <a:custGeom>
              <a:avLst/>
              <a:gdLst/>
              <a:ahLst/>
              <a:cxnLst/>
              <a:rect l="l" t="t" r="r" b="b"/>
              <a:pathLst>
                <a:path w="1046578" h="986979">
                  <a:moveTo>
                    <a:pt x="31077" y="0"/>
                  </a:moveTo>
                  <a:lnTo>
                    <a:pt x="1015501" y="0"/>
                  </a:lnTo>
                  <a:cubicBezTo>
                    <a:pt x="1023743" y="0"/>
                    <a:pt x="1031648" y="3274"/>
                    <a:pt x="1037476" y="9102"/>
                  </a:cubicBezTo>
                  <a:cubicBezTo>
                    <a:pt x="1043304" y="14931"/>
                    <a:pt x="1046578" y="22835"/>
                    <a:pt x="1046578" y="31077"/>
                  </a:cubicBezTo>
                  <a:lnTo>
                    <a:pt x="1046578" y="955902"/>
                  </a:lnTo>
                  <a:cubicBezTo>
                    <a:pt x="1046578" y="964144"/>
                    <a:pt x="1043304" y="972049"/>
                    <a:pt x="1037476" y="977877"/>
                  </a:cubicBezTo>
                  <a:cubicBezTo>
                    <a:pt x="1031648" y="983705"/>
                    <a:pt x="1023743" y="986979"/>
                    <a:pt x="1015501" y="986979"/>
                  </a:cubicBezTo>
                  <a:lnTo>
                    <a:pt x="31077" y="986979"/>
                  </a:lnTo>
                  <a:cubicBezTo>
                    <a:pt x="22835" y="986979"/>
                    <a:pt x="14931" y="983705"/>
                    <a:pt x="9102" y="977877"/>
                  </a:cubicBezTo>
                  <a:cubicBezTo>
                    <a:pt x="3274" y="972049"/>
                    <a:pt x="0" y="964144"/>
                    <a:pt x="0" y="955902"/>
                  </a:cubicBezTo>
                  <a:lnTo>
                    <a:pt x="0" y="31077"/>
                  </a:lnTo>
                  <a:cubicBezTo>
                    <a:pt x="0" y="22835"/>
                    <a:pt x="3274" y="14931"/>
                    <a:pt x="9102" y="9102"/>
                  </a:cubicBezTo>
                  <a:cubicBezTo>
                    <a:pt x="14931" y="3274"/>
                    <a:pt x="22835" y="0"/>
                    <a:pt x="31077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1046578" cy="901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298367" y="4704011"/>
            <a:ext cx="3646608" cy="3558024"/>
            <a:chOff x="0" y="0"/>
            <a:chExt cx="1021330" cy="9965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21330" cy="996519"/>
            </a:xfrm>
            <a:custGeom>
              <a:avLst/>
              <a:gdLst/>
              <a:ahLst/>
              <a:cxnLst/>
              <a:rect l="l" t="t" r="r" b="b"/>
              <a:pathLst>
                <a:path w="1021330" h="996519">
                  <a:moveTo>
                    <a:pt x="31846" y="0"/>
                  </a:moveTo>
                  <a:lnTo>
                    <a:pt x="989484" y="0"/>
                  </a:lnTo>
                  <a:cubicBezTo>
                    <a:pt x="997930" y="0"/>
                    <a:pt x="1006030" y="3355"/>
                    <a:pt x="1012002" y="9327"/>
                  </a:cubicBezTo>
                  <a:cubicBezTo>
                    <a:pt x="1017974" y="15300"/>
                    <a:pt x="1021330" y="23400"/>
                    <a:pt x="1021330" y="31846"/>
                  </a:cubicBezTo>
                  <a:lnTo>
                    <a:pt x="1021330" y="964674"/>
                  </a:lnTo>
                  <a:cubicBezTo>
                    <a:pt x="1021330" y="982261"/>
                    <a:pt x="1007072" y="996519"/>
                    <a:pt x="989484" y="996519"/>
                  </a:cubicBezTo>
                  <a:lnTo>
                    <a:pt x="31846" y="996519"/>
                  </a:lnTo>
                  <a:cubicBezTo>
                    <a:pt x="14258" y="996519"/>
                    <a:pt x="0" y="982261"/>
                    <a:pt x="0" y="964674"/>
                  </a:cubicBezTo>
                  <a:lnTo>
                    <a:pt x="0" y="31846"/>
                  </a:lnTo>
                  <a:cubicBezTo>
                    <a:pt x="0" y="14258"/>
                    <a:pt x="14258" y="0"/>
                    <a:pt x="31846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5725"/>
              <a:ext cx="1021330" cy="910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5242117" y="4819102"/>
            <a:ext cx="3537127" cy="2934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460" b="1" spc="147">
                <a:solidFill>
                  <a:srgbClr val="F1F0EC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Lack of Granular  insights</a:t>
            </a:r>
          </a:p>
          <a:p>
            <a:pPr algn="ctr">
              <a:lnSpc>
                <a:spcPts val="3321"/>
              </a:lnSpc>
            </a:pPr>
            <a:endParaRPr lang="en-US" sz="2460" b="1" spc="147">
              <a:solidFill>
                <a:srgbClr val="F1F0EC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algn="ctr">
              <a:lnSpc>
                <a:spcPts val="3321"/>
              </a:lnSpc>
            </a:pPr>
            <a:r>
              <a:rPr lang="en-US" sz="2460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Difficulty identifying nuanced risk patterns.</a:t>
            </a:r>
          </a:p>
          <a:p>
            <a:pPr marL="0" lvl="0" indent="0" algn="ctr">
              <a:lnSpc>
                <a:spcPts val="3321"/>
              </a:lnSpc>
              <a:spcBef>
                <a:spcPct val="0"/>
              </a:spcBef>
            </a:pPr>
            <a:endParaRPr lang="en-US" sz="2460" b="1" spc="147">
              <a:solidFill>
                <a:srgbClr val="F1F0EC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343786" y="4819102"/>
            <a:ext cx="3505654" cy="2096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460" b="1" spc="147">
                <a:solidFill>
                  <a:srgbClr val="F1F0EC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High Default Rates</a:t>
            </a:r>
          </a:p>
          <a:p>
            <a:pPr algn="ctr">
              <a:lnSpc>
                <a:spcPts val="3321"/>
              </a:lnSpc>
            </a:pPr>
            <a:r>
              <a:rPr lang="en-US" sz="2460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 </a:t>
            </a:r>
          </a:p>
          <a:p>
            <a:pPr algn="ctr">
              <a:lnSpc>
                <a:spcPts val="3321"/>
              </a:lnSpc>
            </a:pPr>
            <a:endParaRPr lang="en-US" sz="2460" b="1" spc="147">
              <a:solidFill>
                <a:srgbClr val="F1F0EC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  <a:p>
            <a:pPr marL="0" lvl="0" indent="0" algn="ctr">
              <a:lnSpc>
                <a:spcPts val="3321"/>
              </a:lnSpc>
              <a:spcBef>
                <a:spcPct val="0"/>
              </a:spcBef>
            </a:pPr>
            <a:r>
              <a:rPr lang="en-US" sz="2460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Leads to financial losses.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492345" y="4819102"/>
            <a:ext cx="3258652" cy="2096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460" b="1" spc="147">
                <a:solidFill>
                  <a:srgbClr val="F1F0EC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Time-Consuming Processes</a:t>
            </a:r>
          </a:p>
          <a:p>
            <a:pPr algn="ctr">
              <a:lnSpc>
                <a:spcPts val="3321"/>
              </a:lnSpc>
            </a:pPr>
            <a:endParaRPr lang="en-US" sz="2460" b="1" spc="147">
              <a:solidFill>
                <a:srgbClr val="F1F0EC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  <a:p>
            <a:pPr marL="0" lvl="0" indent="0" algn="ctr">
              <a:lnSpc>
                <a:spcPts val="3321"/>
              </a:lnSpc>
              <a:spcBef>
                <a:spcPct val="0"/>
              </a:spcBef>
            </a:pPr>
            <a:r>
              <a:rPr lang="en-US" sz="2460" b="1" spc="147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Delayed approvals and inefficiencies.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878324" y="2535995"/>
            <a:ext cx="5754494" cy="5215010"/>
          </a:xfrm>
          <a:custGeom>
            <a:avLst/>
            <a:gdLst/>
            <a:ahLst/>
            <a:cxnLst/>
            <a:rect l="l" t="t" r="r" b="b"/>
            <a:pathLst>
              <a:path w="5754494" h="5215010">
                <a:moveTo>
                  <a:pt x="0" y="0"/>
                </a:moveTo>
                <a:lnTo>
                  <a:pt x="5754494" y="0"/>
                </a:lnTo>
                <a:lnTo>
                  <a:pt x="5754494" y="5215010"/>
                </a:lnTo>
                <a:lnTo>
                  <a:pt x="0" y="521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17902" y="2082605"/>
            <a:ext cx="8412455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Solution 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35594" y="3787138"/>
            <a:ext cx="9681084" cy="5365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0291" lvl="1" indent="-275145" algn="l">
              <a:lnSpc>
                <a:spcPts val="3440"/>
              </a:lnSpc>
              <a:buFont typeface="Arial"/>
              <a:buChar char="•"/>
            </a:pPr>
            <a:r>
              <a:rPr lang="en-US" sz="2548" b="1" spc="152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Our Approach:</a:t>
            </a:r>
          </a:p>
          <a:p>
            <a:pPr marL="1014224" lvl="2" indent="-338075" algn="l">
              <a:lnSpc>
                <a:spcPts val="3170"/>
              </a:lnSpc>
              <a:buFont typeface="Arial"/>
              <a:buChar char="⚬"/>
            </a:pPr>
            <a:r>
              <a:rPr lang="en-US" sz="2348" b="1" spc="140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Combine internal product loan data and CIBIL data.</a:t>
            </a:r>
          </a:p>
          <a:p>
            <a:pPr marL="1014224" lvl="2" indent="-338075" algn="l">
              <a:lnSpc>
                <a:spcPts val="3170"/>
              </a:lnSpc>
              <a:buFont typeface="Arial"/>
              <a:buChar char="⚬"/>
            </a:pPr>
            <a:r>
              <a:rPr lang="en-US" sz="2348" b="1" spc="140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Use machine learning to predict the most suitable category (P1–P4).</a:t>
            </a:r>
          </a:p>
          <a:p>
            <a:pPr marL="550291" lvl="1" indent="-275145" algn="l">
              <a:lnSpc>
                <a:spcPts val="3440"/>
              </a:lnSpc>
              <a:buFont typeface="Arial"/>
              <a:buChar char="•"/>
            </a:pPr>
            <a:r>
              <a:rPr lang="en-US" sz="2548" b="1" spc="152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Data Sources:</a:t>
            </a:r>
          </a:p>
          <a:p>
            <a:pPr marL="1014224" lvl="2" indent="-338075" algn="l">
              <a:lnSpc>
                <a:spcPts val="3170"/>
              </a:lnSpc>
              <a:buFont typeface="Arial"/>
              <a:buChar char="⚬"/>
            </a:pPr>
            <a:r>
              <a:rPr lang="en-US" sz="2348" b="1" spc="140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Internal Dataset: 25 features (loan history, account activity).</a:t>
            </a:r>
          </a:p>
          <a:p>
            <a:pPr marL="1014224" lvl="2" indent="-338075" algn="l">
              <a:lnSpc>
                <a:spcPts val="3170"/>
              </a:lnSpc>
              <a:buFont typeface="Arial"/>
              <a:buChar char="⚬"/>
            </a:pPr>
            <a:r>
              <a:rPr lang="en-US" sz="2348" b="1" spc="140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CIBIL Dataset: 61 features (credit history, delinquency patterns, demographics).</a:t>
            </a:r>
          </a:p>
          <a:p>
            <a:pPr marL="528701" lvl="1" indent="-264351" algn="l">
              <a:lnSpc>
                <a:spcPts val="3305"/>
              </a:lnSpc>
              <a:buFont typeface="Arial"/>
              <a:buChar char="•"/>
            </a:pPr>
            <a:r>
              <a:rPr lang="en-US" sz="2448" b="1" spc="146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Outcome:</a:t>
            </a:r>
          </a:p>
          <a:p>
            <a:pPr marL="1014224" lvl="2" indent="-338075" algn="l">
              <a:lnSpc>
                <a:spcPts val="3170"/>
              </a:lnSpc>
              <a:buFont typeface="Arial"/>
              <a:buChar char="⚬"/>
            </a:pPr>
            <a:r>
              <a:rPr lang="en-US" sz="2348" b="1" spc="140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A more scientific and data-driven method for loan approvals.</a:t>
            </a:r>
          </a:p>
          <a:p>
            <a:pPr marL="0" lvl="0" indent="0" algn="l">
              <a:lnSpc>
                <a:spcPts val="3170"/>
              </a:lnSpc>
              <a:spcBef>
                <a:spcPct val="0"/>
              </a:spcBef>
            </a:pPr>
            <a:endParaRPr lang="en-US" sz="2348" b="1" spc="140" dirty="0">
              <a:solidFill>
                <a:srgbClr val="3A855D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6002417" y="-828898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5"/>
                </a:lnTo>
                <a:lnTo>
                  <a:pt x="0" y="27712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6412948">
            <a:off x="7817477" y="9249377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4" y="0"/>
                </a:lnTo>
                <a:lnTo>
                  <a:pt x="3383874" y="2848607"/>
                </a:lnTo>
                <a:lnTo>
                  <a:pt x="0" y="284860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1883061" y="-858580"/>
            <a:ext cx="242236" cy="12004159"/>
            <a:chOff x="0" y="0"/>
            <a:chExt cx="67845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7845" cy="3362084"/>
            </a:xfrm>
            <a:custGeom>
              <a:avLst/>
              <a:gdLst/>
              <a:ahLst/>
              <a:cxnLst/>
              <a:rect l="l" t="t" r="r" b="b"/>
              <a:pathLst>
                <a:path w="67845" h="3362084">
                  <a:moveTo>
                    <a:pt x="33922" y="0"/>
                  </a:moveTo>
                  <a:lnTo>
                    <a:pt x="33922" y="0"/>
                  </a:lnTo>
                  <a:cubicBezTo>
                    <a:pt x="52657" y="0"/>
                    <a:pt x="67845" y="15188"/>
                    <a:pt x="67845" y="33922"/>
                  </a:cubicBezTo>
                  <a:lnTo>
                    <a:pt x="67845" y="3328162"/>
                  </a:lnTo>
                  <a:cubicBezTo>
                    <a:pt x="67845" y="3346897"/>
                    <a:pt x="52657" y="3362084"/>
                    <a:pt x="33922" y="3362084"/>
                  </a:cubicBezTo>
                  <a:lnTo>
                    <a:pt x="33922" y="3362084"/>
                  </a:lnTo>
                  <a:cubicBezTo>
                    <a:pt x="15188" y="3362084"/>
                    <a:pt x="0" y="3346897"/>
                    <a:pt x="0" y="3328162"/>
                  </a:cubicBezTo>
                  <a:lnTo>
                    <a:pt x="0" y="33922"/>
                  </a:lnTo>
                  <a:cubicBezTo>
                    <a:pt x="0" y="15188"/>
                    <a:pt x="15188" y="0"/>
                    <a:pt x="33922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67845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511529" y="3086100"/>
            <a:ext cx="5492010" cy="4114800"/>
          </a:xfrm>
          <a:custGeom>
            <a:avLst/>
            <a:gdLst/>
            <a:ahLst/>
            <a:cxnLst/>
            <a:rect l="l" t="t" r="r" b="b"/>
            <a:pathLst>
              <a:path w="5492010" h="4114800">
                <a:moveTo>
                  <a:pt x="0" y="0"/>
                </a:moveTo>
                <a:lnTo>
                  <a:pt x="5492010" y="0"/>
                </a:lnTo>
                <a:lnTo>
                  <a:pt x="5492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97239" y="575310"/>
            <a:ext cx="11470051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Machine Learning Pipeline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7239" y="1865577"/>
            <a:ext cx="9514758" cy="8678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2709" lvl="1" indent="-316354" algn="l">
              <a:lnSpc>
                <a:spcPts val="3956"/>
              </a:lnSpc>
              <a:buFont typeface="Arial"/>
              <a:buChar char="•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Data Preprocessing:</a:t>
            </a:r>
          </a:p>
          <a:p>
            <a:pPr marL="1265418" lvl="2" indent="-421806" algn="l">
              <a:lnSpc>
                <a:spcPts val="3956"/>
              </a:lnSpc>
              <a:buFont typeface="Arial"/>
              <a:buChar char="⚬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Data cleaning, handling missing values, and feature engineering.</a:t>
            </a:r>
          </a:p>
          <a:p>
            <a:pPr marL="1265418" lvl="2" indent="-421806" algn="l">
              <a:lnSpc>
                <a:spcPts val="3956"/>
              </a:lnSpc>
              <a:buFont typeface="Arial"/>
              <a:buChar char="⚬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Scaling and encoding categorical variables.</a:t>
            </a:r>
          </a:p>
          <a:p>
            <a:pPr marL="632709" lvl="1" indent="-316354" algn="l">
              <a:lnSpc>
                <a:spcPts val="3956"/>
              </a:lnSpc>
              <a:buFont typeface="Arial"/>
              <a:buChar char="•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Model Selection:</a:t>
            </a:r>
          </a:p>
          <a:p>
            <a:pPr marL="1265418" lvl="2" indent="-421806" algn="l">
              <a:lnSpc>
                <a:spcPts val="3956"/>
              </a:lnSpc>
              <a:buFont typeface="Arial"/>
              <a:buChar char="⚬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Algorithms considered: Random Forest, XGBoost, Decision Tree</a:t>
            </a:r>
          </a:p>
          <a:p>
            <a:pPr marL="632709" lvl="1" indent="-316354" algn="l">
              <a:lnSpc>
                <a:spcPts val="3956"/>
              </a:lnSpc>
              <a:buFont typeface="Arial"/>
              <a:buChar char="•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Feature Importance:</a:t>
            </a:r>
          </a:p>
          <a:p>
            <a:pPr marL="1265418" lvl="2" indent="-421806" algn="l">
              <a:lnSpc>
                <a:spcPts val="3956"/>
              </a:lnSpc>
              <a:buFont typeface="Arial"/>
              <a:buChar char="⚬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Identified key features like credit score, number of delinquencies, active loan accounts, etc.</a:t>
            </a:r>
          </a:p>
          <a:p>
            <a:pPr marL="632709" lvl="1" indent="-316354" algn="l">
              <a:lnSpc>
                <a:spcPts val="3956"/>
              </a:lnSpc>
              <a:buFont typeface="Arial"/>
              <a:buChar char="•"/>
            </a:pPr>
            <a:r>
              <a:rPr lang="en-US" sz="2930" b="1" spc="175" dirty="0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Multiclass classification with performance metrics: Accuracy, Precision, Recall, F1-score.</a:t>
            </a:r>
          </a:p>
          <a:p>
            <a:pPr algn="l">
              <a:lnSpc>
                <a:spcPts val="3956"/>
              </a:lnSpc>
            </a:pPr>
            <a:endParaRPr lang="en-US" sz="2930" b="1" spc="175" dirty="0">
              <a:solidFill>
                <a:srgbClr val="3A855D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  <a:p>
            <a:pPr marL="0" lvl="0" indent="0" algn="l">
              <a:lnSpc>
                <a:spcPts val="3956"/>
              </a:lnSpc>
              <a:spcBef>
                <a:spcPct val="0"/>
              </a:spcBef>
            </a:pPr>
            <a:endParaRPr lang="en-US" sz="2930" b="1" spc="175" dirty="0">
              <a:solidFill>
                <a:srgbClr val="3A855D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972431" y="-820604"/>
            <a:ext cx="6701230" cy="11928208"/>
          </a:xfrm>
          <a:custGeom>
            <a:avLst/>
            <a:gdLst/>
            <a:ahLst/>
            <a:cxnLst/>
            <a:rect l="l" t="t" r="r" b="b"/>
            <a:pathLst>
              <a:path w="6701230" h="11928208">
                <a:moveTo>
                  <a:pt x="0" y="0"/>
                </a:moveTo>
                <a:lnTo>
                  <a:pt x="6701230" y="0"/>
                </a:lnTo>
                <a:lnTo>
                  <a:pt x="6701230" y="11928208"/>
                </a:lnTo>
                <a:lnTo>
                  <a:pt x="0" y="11928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7173" r="-19218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885886" y="1764975"/>
            <a:ext cx="12402114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 Expected Benefits for Banks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85886" y="3110356"/>
            <a:ext cx="10273423" cy="4094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9913" lvl="1" indent="-294957" algn="l">
              <a:lnSpc>
                <a:spcPts val="3688"/>
              </a:lnSpc>
              <a:buFont typeface="Arial"/>
              <a:buChar char="•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Improved Risk Assessment:</a:t>
            </a:r>
          </a:p>
          <a:p>
            <a:pPr marL="1179827" lvl="2" indent="-393276" algn="l">
              <a:lnSpc>
                <a:spcPts val="3688"/>
              </a:lnSpc>
              <a:buFont typeface="Arial"/>
              <a:buChar char="⚬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Accurately identify low-risk borrowers (P1).</a:t>
            </a:r>
          </a:p>
          <a:p>
            <a:pPr marL="589913" lvl="1" indent="-294957" algn="l">
              <a:lnSpc>
                <a:spcPts val="3688"/>
              </a:lnSpc>
              <a:buFont typeface="Arial"/>
              <a:buChar char="•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Increased Efficiency:</a:t>
            </a:r>
          </a:p>
          <a:p>
            <a:pPr marL="1179827" lvl="2" indent="-393276" algn="l">
              <a:lnSpc>
                <a:spcPts val="3688"/>
              </a:lnSpc>
              <a:buFont typeface="Arial"/>
              <a:buChar char="⚬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Faster loan approval processes.</a:t>
            </a:r>
          </a:p>
          <a:p>
            <a:pPr marL="589913" lvl="1" indent="-294957" algn="l">
              <a:lnSpc>
                <a:spcPts val="3688"/>
              </a:lnSpc>
              <a:buFont typeface="Arial"/>
              <a:buChar char="•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Reduced Default Rates:</a:t>
            </a:r>
          </a:p>
          <a:p>
            <a:pPr marL="1179827" lvl="2" indent="-393276" algn="l">
              <a:lnSpc>
                <a:spcPts val="3688"/>
              </a:lnSpc>
              <a:buFont typeface="Arial"/>
              <a:buChar char="⚬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Focus on lending to reliable customers.</a:t>
            </a:r>
          </a:p>
          <a:p>
            <a:pPr marL="589913" lvl="1" indent="-294957" algn="l">
              <a:lnSpc>
                <a:spcPts val="3688"/>
              </a:lnSpc>
              <a:buFont typeface="Arial"/>
              <a:buChar char="•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Enhanced Customer Satisfaction:</a:t>
            </a:r>
          </a:p>
          <a:p>
            <a:pPr marL="1179827" lvl="2" indent="-393276" algn="l">
              <a:lnSpc>
                <a:spcPts val="3688"/>
              </a:lnSpc>
              <a:buFont typeface="Arial"/>
              <a:buChar char="⚬"/>
            </a:pPr>
            <a:r>
              <a:rPr lang="en-US" sz="2732" b="1" spc="163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Transparent and fair loan approval decisions</a:t>
            </a:r>
          </a:p>
          <a:p>
            <a:pPr marL="0" lvl="0" indent="0" algn="l">
              <a:lnSpc>
                <a:spcPts val="3688"/>
              </a:lnSpc>
              <a:spcBef>
                <a:spcPct val="0"/>
              </a:spcBef>
            </a:pPr>
            <a:endParaRPr lang="en-US" sz="2732" b="1" spc="163">
              <a:solidFill>
                <a:srgbClr val="3A855D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5571712" y="-820604"/>
            <a:ext cx="314174" cy="12004159"/>
            <a:chOff x="0" y="0"/>
            <a:chExt cx="87993" cy="336208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376693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597139" y="2063674"/>
            <a:ext cx="11093721" cy="3931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90"/>
              </a:lnSpc>
            </a:pPr>
            <a:r>
              <a:rPr lang="en-US" sz="17000" spc="-1394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342</Words>
  <Application>Microsoft Macintosh PowerPoint</Application>
  <PresentationFormat>Custom</PresentationFormat>
  <Paragraphs>67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Public Sans Medium</vt:lpstr>
      <vt:lpstr>Arial</vt:lpstr>
      <vt:lpstr>Public Sans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Risk Modeling Using Machine Learning</dc:title>
  <cp:lastModifiedBy>Mehul  Pathak</cp:lastModifiedBy>
  <cp:revision>3</cp:revision>
  <dcterms:created xsi:type="dcterms:W3CDTF">2006-08-16T00:00:00Z</dcterms:created>
  <dcterms:modified xsi:type="dcterms:W3CDTF">2024-11-25T04:37:04Z</dcterms:modified>
  <dc:identifier>DAGXaGffxz8</dc:identifier>
</cp:coreProperties>
</file>

<file path=docProps/thumbnail.jpeg>
</file>